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60" r:id="rId4"/>
    <p:sldId id="261" r:id="rId5"/>
    <p:sldId id="262" r:id="rId6"/>
    <p:sldId id="263" r:id="rId7"/>
    <p:sldId id="264" r:id="rId8"/>
    <p:sldId id="265" r:id="rId9"/>
    <p:sldId id="266" r:id="rId10"/>
    <p:sldId id="267" r:id="rId11"/>
    <p:sldId id="268" r:id="rId12"/>
    <p:sldId id="271"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976EF-77DB-4764-AB5F-D7AD5412AC1C}" type="datetimeFigureOut">
              <a:rPr lang="ru-RU" smtClean="0"/>
              <a:t>23.12.2021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21A23-98A4-4718-9778-3B5DCD69B588}" type="slidenum">
              <a:rPr lang="ru-RU" smtClean="0"/>
              <a:t>‹#›</a:t>
            </a:fld>
            <a:endParaRPr lang="ru-RU"/>
          </a:p>
        </p:txBody>
      </p:sp>
    </p:spTree>
    <p:extLst>
      <p:ext uri="{BB962C8B-B14F-4D97-AF65-F5344CB8AC3E}">
        <p14:creationId xmlns:p14="http://schemas.microsoft.com/office/powerpoint/2010/main" val="113212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A21A23-98A4-4718-9778-3B5DCD69B588}" type="slidenum">
              <a:rPr lang="ru-RU" smtClean="0"/>
              <a:t>11</a:t>
            </a:fld>
            <a:endParaRPr lang="ru-RU"/>
          </a:p>
        </p:txBody>
      </p:sp>
    </p:spTree>
    <p:extLst>
      <p:ext uri="{BB962C8B-B14F-4D97-AF65-F5344CB8AC3E}">
        <p14:creationId xmlns:p14="http://schemas.microsoft.com/office/powerpoint/2010/main" val="268699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23.12.2021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23.12.2021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813"/>
            <a:ext cx="9144000" cy="683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br>
              <a:rPr lang="ru-RU" sz="4800" b="1" dirty="0">
                <a:solidFill>
                  <a:srgbClr val="FF0000"/>
                </a:solidFill>
              </a:rPr>
            </a:br>
            <a:br>
              <a:rPr lang="ru-RU" sz="4800" b="1" dirty="0">
                <a:solidFill>
                  <a:srgbClr val="FF0000"/>
                </a:solidFill>
              </a:rPr>
            </a:br>
            <a:br>
              <a:rPr lang="ru-RU" sz="4800" b="1" dirty="0">
                <a:solidFill>
                  <a:srgbClr val="FF0000"/>
                </a:solidFill>
              </a:rPr>
            </a:br>
            <a:br>
              <a:rPr lang="ru-RU" sz="4800" b="1" dirty="0">
                <a:solidFill>
                  <a:srgbClr val="FF0000"/>
                </a:solidFill>
              </a:rPr>
            </a:br>
            <a:br>
              <a:rPr lang="ru-RU" sz="4800" b="1" dirty="0">
                <a:solidFill>
                  <a:srgbClr val="FF0000"/>
                </a:solidFill>
              </a:rPr>
            </a:br>
            <a:br>
              <a:rPr lang="ru-RU" sz="4800" b="1" dirty="0">
                <a:solidFill>
                  <a:srgbClr val="FF0000"/>
                </a:solidFill>
              </a:rPr>
            </a:br>
            <a:r>
              <a:rPr lang="ru-RU" sz="4000" b="1" i="1" dirty="0" err="1">
                <a:solidFill>
                  <a:srgbClr val="FF0000"/>
                </a:solidFill>
              </a:rPr>
              <a:t>Сказкотерапия</a:t>
            </a:r>
            <a:r>
              <a:rPr lang="ru-RU" sz="4000" b="1" i="1" dirty="0">
                <a:solidFill>
                  <a:srgbClr val="FF0000"/>
                </a:solidFill>
              </a:rPr>
              <a:t> </a:t>
            </a:r>
            <a:br>
              <a:rPr lang="ru-RU" sz="4000" b="1" i="1" dirty="0">
                <a:solidFill>
                  <a:srgbClr val="FF0000"/>
                </a:solidFill>
              </a:rPr>
            </a:br>
            <a:r>
              <a:rPr lang="ru-RU" sz="4000" b="1" i="1" dirty="0">
                <a:solidFill>
                  <a:srgbClr val="FF0000"/>
                </a:solidFill>
              </a:rPr>
              <a:t>как одна из технологий </a:t>
            </a:r>
            <a:r>
              <a:rPr lang="ru-RU" sz="4000" b="1" i="1" dirty="0" err="1">
                <a:solidFill>
                  <a:srgbClr val="FF0000"/>
                </a:solidFill>
              </a:rPr>
              <a:t>здоровьесбережения</a:t>
            </a:r>
            <a:r>
              <a:rPr lang="ru-RU" sz="4000" b="1" i="1" dirty="0">
                <a:solidFill>
                  <a:srgbClr val="FF0000"/>
                </a:solidFill>
              </a:rPr>
              <a:t> в ДОУ</a:t>
            </a:r>
          </a:p>
        </p:txBody>
      </p:sp>
      <p:sp>
        <p:nvSpPr>
          <p:cNvPr id="3" name="Объект 2"/>
          <p:cNvSpPr>
            <a:spLocks noGrp="1"/>
          </p:cNvSpPr>
          <p:nvPr>
            <p:ph idx="1"/>
          </p:nvPr>
        </p:nvSpPr>
        <p:spPr>
          <a:xfrm>
            <a:off x="457200" y="4437112"/>
            <a:ext cx="8229600" cy="1689051"/>
          </a:xfrm>
        </p:spPr>
        <p:txBody>
          <a:bodyPr/>
          <a:lstStyle/>
          <a:p>
            <a:pPr marL="0" indent="0" algn="r">
              <a:buNone/>
            </a:pPr>
            <a:r>
              <a:rPr lang="ru-RU" b="1" dirty="0">
                <a:solidFill>
                  <a:srgbClr val="002060"/>
                </a:solidFill>
              </a:rPr>
              <a:t>Воспитатели: </a:t>
            </a:r>
            <a:r>
              <a:rPr lang="ru-RU" b="1" dirty="0" err="1">
                <a:solidFill>
                  <a:srgbClr val="002060"/>
                </a:solidFill>
              </a:rPr>
              <a:t>Мышакова</a:t>
            </a:r>
            <a:r>
              <a:rPr lang="ru-RU" b="1" dirty="0">
                <a:solidFill>
                  <a:srgbClr val="002060"/>
                </a:solidFill>
              </a:rPr>
              <a:t> О.В</a:t>
            </a:r>
            <a:br>
              <a:rPr lang="ru-RU" b="1" dirty="0">
                <a:solidFill>
                  <a:srgbClr val="002060"/>
                </a:solidFill>
              </a:rPr>
            </a:br>
            <a:r>
              <a:rPr lang="ru-RU" b="1" dirty="0">
                <a:solidFill>
                  <a:srgbClr val="002060"/>
                </a:solidFill>
              </a:rPr>
              <a:t>Соколова Л.Р</a:t>
            </a:r>
          </a:p>
          <a:p>
            <a:pPr marL="0" indent="0" algn="ctr">
              <a:buNone/>
            </a:pPr>
            <a:r>
              <a:rPr lang="ru-RU" b="1" dirty="0">
                <a:solidFill>
                  <a:srgbClr val="002060"/>
                </a:solidFill>
              </a:rPr>
              <a:t>2021 г</a:t>
            </a:r>
          </a:p>
        </p:txBody>
      </p:sp>
    </p:spTree>
    <p:extLst>
      <p:ext uri="{BB962C8B-B14F-4D97-AF65-F5344CB8AC3E}">
        <p14:creationId xmlns:p14="http://schemas.microsoft.com/office/powerpoint/2010/main" val="25936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педсовет\1526896003_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361" y="-136585"/>
            <a:ext cx="9383621"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457200" y="1"/>
            <a:ext cx="8229600" cy="548680"/>
          </a:xfrm>
        </p:spPr>
        <p:txBody>
          <a:bodyPr>
            <a:normAutofit lnSpcReduction="10000"/>
          </a:bodyPr>
          <a:lstStyle/>
          <a:p>
            <a:pPr marL="0" indent="0" algn="ctr">
              <a:buNone/>
            </a:pPr>
            <a:r>
              <a:rPr lang="ru-RU" b="1" dirty="0">
                <a:solidFill>
                  <a:srgbClr val="7030A0"/>
                </a:solidFill>
              </a:rPr>
              <a:t>Рисование сказки, лепка по сказке.</a:t>
            </a:r>
          </a:p>
          <a:p>
            <a:pPr marL="0" indent="0">
              <a:buNone/>
            </a:pPr>
            <a:endParaRPr lang="ru-RU" dirty="0"/>
          </a:p>
          <a:p>
            <a:endParaRPr lang="ru-RU" dirty="0"/>
          </a:p>
        </p:txBody>
      </p:sp>
      <p:pic>
        <p:nvPicPr>
          <p:cNvPr id="1027" name="Picture 3" descr="C:\Users\User\Desktop\проект\1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6279" y="692696"/>
            <a:ext cx="3407312" cy="2685419"/>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User\Desktop\подготовительная группа\фотографии\0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3669853"/>
            <a:ext cx="2756727" cy="3023936"/>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User\Desktop\проект\i (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635" y="786296"/>
            <a:ext cx="2775205" cy="2714711"/>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User\Desktop\проект\10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7212" y="3501008"/>
            <a:ext cx="2636956" cy="3192782"/>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9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педсовет\1618461263_4-phonoteka_org-p-fon-dlya-obyavleniya-v-detskom-sadu-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520" y="-89123"/>
            <a:ext cx="9252520" cy="6947123"/>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57200" y="188640"/>
            <a:ext cx="8229600" cy="504056"/>
          </a:xfrm>
        </p:spPr>
        <p:txBody>
          <a:bodyPr>
            <a:noAutofit/>
          </a:bodyPr>
          <a:lstStyle/>
          <a:p>
            <a:r>
              <a:rPr lang="ru-RU" sz="2800" b="1" dirty="0">
                <a:solidFill>
                  <a:srgbClr val="7030A0"/>
                </a:solidFill>
              </a:rPr>
              <a:t>Изготовление кукол, масок, атрибутов, декораций</a:t>
            </a:r>
            <a:r>
              <a:rPr lang="ru-RU" sz="2000" b="1" dirty="0">
                <a:solidFill>
                  <a:srgbClr val="7030A0"/>
                </a:solidFill>
              </a:rPr>
              <a:t>.</a:t>
            </a:r>
            <a:br>
              <a:rPr lang="ru-RU" sz="2000" b="1" dirty="0"/>
            </a:br>
            <a:endParaRPr lang="ru-RU" sz="2000" b="1"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873191"/>
            <a:ext cx="3527998" cy="2643063"/>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descr="C:\Users\User\Desktop\проект\13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79912" y="873191"/>
            <a:ext cx="3304419" cy="2478314"/>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79912" y="3544529"/>
            <a:ext cx="2840072" cy="3153106"/>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5" name="Picture 7" descr="C:\Users\User\Desktop\проект\image (1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08" y="3660288"/>
            <a:ext cx="3527998" cy="3049032"/>
          </a:xfrm>
          <a:prstGeom prst="round2DiagRect">
            <a:avLst>
              <a:gd name="adj1" fmla="val 16667"/>
              <a:gd name="adj2" fmla="val 4175"/>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3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08380" y="1196755"/>
            <a:ext cx="3235828" cy="1015663"/>
          </a:xfrm>
          <a:prstGeom prst="rect">
            <a:avLst/>
          </a:prstGeom>
        </p:spPr>
        <p:txBody>
          <a:bodyPr wrap="square">
            <a:spAutoFit/>
          </a:bodyPr>
          <a:lstStyle/>
          <a:p>
            <a:pPr algn="ctr"/>
            <a:r>
              <a:rPr lang="ru-RU" sz="2000" b="1" dirty="0">
                <a:solidFill>
                  <a:srgbClr val="7030A0"/>
                </a:solidFill>
              </a:rPr>
              <a:t>Пересказ сказок; рассказ сказки по кругу.</a:t>
            </a:r>
          </a:p>
          <a:p>
            <a:pPr algn="ctr"/>
            <a:r>
              <a:rPr lang="ru-RU" sz="2000" b="1" dirty="0">
                <a:solidFill>
                  <a:srgbClr val="7030A0"/>
                </a:solidFill>
              </a:rPr>
              <a:t>Постановка сказки.</a:t>
            </a:r>
          </a:p>
        </p:txBody>
      </p:sp>
      <p:pic>
        <p:nvPicPr>
          <p:cNvPr id="3075" name="Picture 3" descr="C:\Users\User\Desktop\подготовительная группа\фотографии\06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8380" y="2678471"/>
            <a:ext cx="2727239" cy="4128868"/>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User\Desktop\проект\1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05" y="2658046"/>
            <a:ext cx="3142806" cy="4167697"/>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User\Desktop\проект\11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9910" y="2639642"/>
            <a:ext cx="3064089" cy="4167697"/>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5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педсовет\hello_html_578a077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915816" y="1556792"/>
            <a:ext cx="3672408" cy="4896544"/>
          </a:xfrm>
        </p:spPr>
        <p:txBody>
          <a:bodyPr>
            <a:normAutofit/>
          </a:bodyPr>
          <a:lstStyle/>
          <a:p>
            <a:pPr marL="0" indent="0" algn="ctr">
              <a:buNone/>
            </a:pPr>
            <a:r>
              <a:rPr lang="ru-RU" sz="2400" b="1" dirty="0">
                <a:solidFill>
                  <a:srgbClr val="7030A0"/>
                </a:solidFill>
              </a:rPr>
              <a:t>Обобщая все вышесказанное, можно сделать вывод, что </a:t>
            </a:r>
            <a:r>
              <a:rPr lang="ru-RU" sz="2400" b="1" dirty="0" err="1">
                <a:solidFill>
                  <a:srgbClr val="7030A0"/>
                </a:solidFill>
              </a:rPr>
              <a:t>сказкотерапия</a:t>
            </a:r>
            <a:r>
              <a:rPr lang="ru-RU" sz="2400" b="1" dirty="0">
                <a:solidFill>
                  <a:srgbClr val="7030A0"/>
                </a:solidFill>
              </a:rPr>
              <a:t> один из самых эффективных видов педагогических </a:t>
            </a:r>
            <a:r>
              <a:rPr lang="ru-RU" sz="2400" b="1" dirty="0" err="1">
                <a:solidFill>
                  <a:srgbClr val="7030A0"/>
                </a:solidFill>
              </a:rPr>
              <a:t>здоровьесберегающих</a:t>
            </a:r>
            <a:r>
              <a:rPr lang="ru-RU" sz="2400" b="1" dirty="0">
                <a:solidFill>
                  <a:srgbClr val="7030A0"/>
                </a:solidFill>
              </a:rPr>
              <a:t> технологий, в процессе которого задействованы все компоненты здоровья детей</a:t>
            </a:r>
            <a:r>
              <a:rPr lang="ru-RU" sz="2400" b="1" dirty="0"/>
              <a:t>.</a:t>
            </a:r>
          </a:p>
          <a:p>
            <a:endParaRPr lang="ru-RU" dirty="0"/>
          </a:p>
        </p:txBody>
      </p:sp>
    </p:spTree>
    <p:extLst>
      <p:ext uri="{BB962C8B-B14F-4D97-AF65-F5344CB8AC3E}">
        <p14:creationId xmlns:p14="http://schemas.microsoft.com/office/powerpoint/2010/main" val="227201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педсовет\img1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2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8520" y="-99392"/>
            <a:ext cx="9449000" cy="7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94722"/>
          </a:xfrm>
        </p:spPr>
        <p:txBody>
          <a:bodyPr>
            <a:normAutofit fontScale="90000"/>
          </a:bodyPr>
          <a:lstStyle/>
          <a:p>
            <a:pPr marL="342900" indent="-342900" algn="l">
              <a:buFont typeface="Wingdings" pitchFamily="2" charset="2"/>
              <a:buChar char="Ø"/>
            </a:pPr>
            <a:br>
              <a:rPr lang="ru-RU" sz="2200" dirty="0"/>
            </a:br>
            <a:br>
              <a:rPr lang="ru-RU" sz="2200" dirty="0"/>
            </a:br>
            <a:br>
              <a:rPr lang="ru-RU" sz="2200" dirty="0"/>
            </a:br>
            <a:br>
              <a:rPr lang="ru-RU" sz="2200" dirty="0"/>
            </a:br>
            <a:br>
              <a:rPr lang="ru-RU" sz="2200" dirty="0"/>
            </a:br>
            <a:br>
              <a:rPr lang="ru-RU" sz="2200" dirty="0"/>
            </a:br>
            <a:r>
              <a:rPr lang="ru-RU" sz="2200" dirty="0"/>
              <a:t>                                 </a:t>
            </a:r>
            <a:r>
              <a:rPr lang="ru-RU" sz="3600" b="1" dirty="0" err="1">
                <a:solidFill>
                  <a:srgbClr val="FF0000"/>
                </a:solidFill>
              </a:rPr>
              <a:t>Здоровьесберегающие</a:t>
            </a:r>
            <a:r>
              <a:rPr lang="ru-RU" sz="3600" b="1" dirty="0">
                <a:solidFill>
                  <a:srgbClr val="FF0000"/>
                </a:solidFill>
              </a:rPr>
              <a:t> </a:t>
            </a:r>
            <a:br>
              <a:rPr lang="ru-RU" sz="3600" b="1" dirty="0">
                <a:solidFill>
                  <a:srgbClr val="FF0000"/>
                </a:solidFill>
              </a:rPr>
            </a:br>
            <a:r>
              <a:rPr lang="ru-RU" sz="3600" b="1" dirty="0">
                <a:solidFill>
                  <a:srgbClr val="FF0000"/>
                </a:solidFill>
              </a:rPr>
              <a:t>                педагогические технологии</a:t>
            </a:r>
            <a:br>
              <a:rPr lang="ru-RU" sz="2700" b="1" dirty="0">
                <a:solidFill>
                  <a:srgbClr val="FF0000"/>
                </a:solidFill>
              </a:rPr>
            </a:br>
            <a:br>
              <a:rPr lang="ru-RU" sz="2200" b="1" dirty="0">
                <a:solidFill>
                  <a:srgbClr val="002060"/>
                </a:solidFill>
              </a:rPr>
            </a:br>
            <a:r>
              <a:rPr lang="ru-RU" sz="2200" b="1" dirty="0" err="1">
                <a:solidFill>
                  <a:srgbClr val="002060"/>
                </a:solidFill>
              </a:rPr>
              <a:t>Технологии</a:t>
            </a:r>
            <a:r>
              <a:rPr lang="ru-RU" sz="2200" b="1" dirty="0">
                <a:solidFill>
                  <a:srgbClr val="002060"/>
                </a:solidFill>
              </a:rPr>
              <a:t> сохранения и стимулирования здоровья                                                                </a:t>
            </a:r>
            <a:r>
              <a:rPr lang="ru-RU" sz="2200" b="1" dirty="0"/>
              <a:t>(ритмопластика, динамические паузы, подвижные и спортивные игры, релаксация, пальчиковая гимнастика, гимнастика для глаз, дыхательная гимнастика, игровая оздоровительная гимнастика).</a:t>
            </a:r>
            <a:br>
              <a:rPr lang="ru-RU" sz="2200" b="1" dirty="0"/>
            </a:br>
            <a:r>
              <a:rPr lang="ru-RU" sz="2200" b="1" dirty="0">
                <a:solidFill>
                  <a:srgbClr val="002060"/>
                </a:solidFill>
              </a:rPr>
              <a:t>Технологии обучения здорового образа жизни </a:t>
            </a:r>
            <a:r>
              <a:rPr lang="ru-RU" sz="2200" b="1" dirty="0"/>
              <a:t>(утренняя гимнастика, физкультурные занятия, самомассаж, активный отдых, физкультурный досуг, физкультурный праздник, музыкальный досуг, «День здоровья», точечный массаж).</a:t>
            </a:r>
            <a:br>
              <a:rPr lang="ru-RU" sz="2200" b="1" dirty="0"/>
            </a:br>
            <a:r>
              <a:rPr lang="ru-RU" sz="2200" b="1" dirty="0">
                <a:solidFill>
                  <a:srgbClr val="002060"/>
                </a:solidFill>
              </a:rPr>
              <a:t>Технологии коррекционные</a:t>
            </a:r>
            <a:r>
              <a:rPr lang="ru-RU" sz="2200" b="1" dirty="0"/>
              <a:t> (</a:t>
            </a:r>
            <a:r>
              <a:rPr lang="ru-RU" sz="2200" b="1" dirty="0" err="1"/>
              <a:t>сказкотерапия</a:t>
            </a:r>
            <a:r>
              <a:rPr lang="ru-RU" sz="2200" b="1" dirty="0"/>
              <a:t>,  артикуляционная гимнастика, </a:t>
            </a:r>
            <a:r>
              <a:rPr lang="ru-RU" sz="2200" b="1" dirty="0" err="1"/>
              <a:t>психогимнастика</a:t>
            </a:r>
            <a:r>
              <a:rPr lang="ru-RU" sz="2200" b="1" dirty="0"/>
              <a:t>, фонетическая ритмика, </a:t>
            </a:r>
            <a:r>
              <a:rPr lang="ru-RU" sz="2200" b="1" dirty="0" err="1"/>
              <a:t>цветотерапия</a:t>
            </a:r>
            <a:r>
              <a:rPr lang="ru-RU" sz="2200" b="1" dirty="0"/>
              <a:t>, </a:t>
            </a:r>
            <a:r>
              <a:rPr lang="ru-RU" sz="2200" b="1" dirty="0" err="1"/>
              <a:t>арттерапия</a:t>
            </a:r>
            <a:r>
              <a:rPr lang="ru-RU" sz="2200" b="1" dirty="0"/>
              <a:t>).</a:t>
            </a:r>
            <a:br>
              <a:rPr lang="ru-RU" sz="2200" b="1" dirty="0"/>
            </a:br>
            <a:br>
              <a:rPr lang="ru-RU" sz="2200" b="1" dirty="0"/>
            </a:br>
            <a:br>
              <a:rPr lang="ru-RU" b="1" dirty="0"/>
            </a:br>
            <a:br>
              <a:rPr lang="ru-RU" dirty="0"/>
            </a:br>
            <a:br>
              <a:rPr lang="ru-RU" dirty="0"/>
            </a:br>
            <a:endParaRPr lang="ru-RU" dirty="0"/>
          </a:p>
        </p:txBody>
      </p:sp>
    </p:spTree>
    <p:extLst>
      <p:ext uri="{BB962C8B-B14F-4D97-AF65-F5344CB8AC3E}">
        <p14:creationId xmlns:p14="http://schemas.microsoft.com/office/powerpoint/2010/main" val="278564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9392"/>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123728" y="1052736"/>
            <a:ext cx="3816424" cy="576064"/>
          </a:xfrm>
        </p:spPr>
        <p:txBody>
          <a:bodyPr>
            <a:normAutofit fontScale="90000"/>
          </a:bodyPr>
          <a:lstStyle/>
          <a:p>
            <a:r>
              <a:rPr lang="ru-RU" b="1" dirty="0">
                <a:solidFill>
                  <a:srgbClr val="FF0000"/>
                </a:solidFill>
                <a:cs typeface="Arabic Typesetting" pitchFamily="66" charset="-78"/>
              </a:rPr>
              <a:t>Актуальность </a:t>
            </a:r>
            <a:br>
              <a:rPr lang="ru-RU" b="1" dirty="0"/>
            </a:br>
            <a:endParaRPr lang="ru-RU" b="1" dirty="0"/>
          </a:p>
        </p:txBody>
      </p:sp>
      <p:sp>
        <p:nvSpPr>
          <p:cNvPr id="3" name="Объект 2"/>
          <p:cNvSpPr>
            <a:spLocks noGrp="1"/>
          </p:cNvSpPr>
          <p:nvPr>
            <p:ph idx="1"/>
          </p:nvPr>
        </p:nvSpPr>
        <p:spPr>
          <a:xfrm>
            <a:off x="2051720" y="1052736"/>
            <a:ext cx="4608512" cy="5073427"/>
          </a:xfrm>
        </p:spPr>
        <p:txBody>
          <a:bodyPr/>
          <a:lstStyle/>
          <a:p>
            <a:pPr marL="0" indent="0">
              <a:buNone/>
            </a:pPr>
            <a:endParaRPr lang="ru-RU" sz="2400" dirty="0"/>
          </a:p>
          <a:p>
            <a:pPr marL="0" indent="0">
              <a:buNone/>
            </a:pPr>
            <a:r>
              <a:rPr lang="ru-RU" sz="2400" b="1" dirty="0" err="1"/>
              <a:t>Сказкотерапия</a:t>
            </a:r>
            <a:r>
              <a:rPr lang="ru-RU" sz="2400" b="1" dirty="0"/>
              <a:t> позволяет мягко и ненавязчиво воздействовать на ребенка при помощи сказки, решая при этом самые разные задачи. </a:t>
            </a:r>
          </a:p>
          <a:p>
            <a:pPr marL="0" indent="0">
              <a:buNone/>
            </a:pPr>
            <a:r>
              <a:rPr lang="ru-RU" sz="2400" b="1" dirty="0"/>
              <a:t>Дети, находясь в сказке, взаимодействуют со многими сказочными героями и, как в жизни, ищут пути решения проблем, которые встают перед ними.</a:t>
            </a:r>
          </a:p>
          <a:p>
            <a:endParaRPr lang="ru-RU" dirty="0"/>
          </a:p>
        </p:txBody>
      </p:sp>
    </p:spTree>
    <p:extLst>
      <p:ext uri="{BB962C8B-B14F-4D97-AF65-F5344CB8AC3E}">
        <p14:creationId xmlns:p14="http://schemas.microsoft.com/office/powerpoint/2010/main" val="171561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123728" y="548680"/>
            <a:ext cx="4752528" cy="5904656"/>
          </a:xfrm>
        </p:spPr>
        <p:txBody>
          <a:bodyPr>
            <a:normAutofit fontScale="92500" lnSpcReduction="20000"/>
          </a:bodyPr>
          <a:lstStyle/>
          <a:p>
            <a:pPr marL="0" indent="0" algn="ctr">
              <a:buNone/>
            </a:pPr>
            <a:r>
              <a:rPr lang="ru-RU" sz="4200" b="1" dirty="0">
                <a:solidFill>
                  <a:srgbClr val="FF0000"/>
                </a:solidFill>
              </a:rPr>
              <a:t>Задачи </a:t>
            </a:r>
            <a:r>
              <a:rPr lang="ru-RU" sz="4200" b="1" dirty="0" err="1">
                <a:solidFill>
                  <a:srgbClr val="FF0000"/>
                </a:solidFill>
              </a:rPr>
              <a:t>сказкотерапии</a:t>
            </a:r>
            <a:endParaRPr lang="ru-RU" dirty="0"/>
          </a:p>
          <a:p>
            <a:r>
              <a:rPr lang="ru-RU" sz="2800" b="1" dirty="0"/>
              <a:t>Развитие внимания.</a:t>
            </a:r>
          </a:p>
          <a:p>
            <a:r>
              <a:rPr lang="ru-RU" sz="2800" b="1" dirty="0"/>
              <a:t>Развитие памяти.</a:t>
            </a:r>
          </a:p>
          <a:p>
            <a:r>
              <a:rPr lang="ru-RU" sz="2800" b="1" dirty="0"/>
              <a:t>Развитие аналитических способностей.</a:t>
            </a:r>
          </a:p>
          <a:p>
            <a:r>
              <a:rPr lang="ru-RU" sz="2800" b="1" dirty="0"/>
              <a:t>Развитие фантазии и творческого воображения.</a:t>
            </a:r>
          </a:p>
          <a:p>
            <a:r>
              <a:rPr lang="ru-RU" sz="2800" b="1" dirty="0"/>
              <a:t>Снятие эмоционального и физического напряжения.</a:t>
            </a:r>
          </a:p>
          <a:p>
            <a:r>
              <a:rPr lang="ru-RU" sz="2800" b="1" dirty="0"/>
              <a:t>Развитие умения быстро переключаться с активной деятельности на пассивную.</a:t>
            </a:r>
          </a:p>
          <a:p>
            <a:r>
              <a:rPr lang="ru-RU" sz="2800" b="1" dirty="0"/>
              <a:t>Совершенствование коммуникативных навыков.</a:t>
            </a:r>
          </a:p>
          <a:p>
            <a:endParaRPr lang="ru-RU" dirty="0"/>
          </a:p>
        </p:txBody>
      </p:sp>
    </p:spTree>
    <p:extLst>
      <p:ext uri="{BB962C8B-B14F-4D97-AF65-F5344CB8AC3E}">
        <p14:creationId xmlns:p14="http://schemas.microsoft.com/office/powerpoint/2010/main" val="288337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39552" y="692696"/>
            <a:ext cx="8229600" cy="5256583"/>
          </a:xfrm>
        </p:spPr>
        <p:txBody>
          <a:bodyPr>
            <a:normAutofit fontScale="92500" lnSpcReduction="10000"/>
          </a:bodyPr>
          <a:lstStyle/>
          <a:p>
            <a:pPr marL="0" indent="0" algn="ctr">
              <a:buNone/>
            </a:pPr>
            <a:r>
              <a:rPr lang="ru-RU" sz="3800" b="1" dirty="0">
                <a:solidFill>
                  <a:srgbClr val="FF0000"/>
                </a:solidFill>
              </a:rPr>
              <a:t>Виды сказок</a:t>
            </a:r>
          </a:p>
          <a:p>
            <a:r>
              <a:rPr lang="ru-RU" sz="2600" b="1" dirty="0"/>
              <a:t>Художественные, способствуют воспитанию нравственных чувств: взаимопомощи, поддержки, сочувствия, долга, ответственности и др.</a:t>
            </a:r>
          </a:p>
          <a:p>
            <a:r>
              <a:rPr lang="ru-RU" sz="2600" b="1" dirty="0"/>
              <a:t>Дидактические, через </a:t>
            </a:r>
            <a:r>
              <a:rPr lang="ru-RU" sz="2600" b="1" dirty="0" err="1"/>
              <a:t>сюжетность</a:t>
            </a:r>
            <a:r>
              <a:rPr lang="ru-RU" sz="2600" b="1" dirty="0"/>
              <a:t> и образность помогают малышу лучше усвоить информацию.</a:t>
            </a:r>
          </a:p>
          <a:p>
            <a:r>
              <a:rPr lang="ru-RU" sz="2600" b="1" dirty="0" err="1"/>
              <a:t>Психокоррекционные</a:t>
            </a:r>
            <a:r>
              <a:rPr lang="ru-RU" sz="2600" b="1" dirty="0"/>
              <a:t>, создаются для мягкого влияния на поведение ребенка.</a:t>
            </a:r>
          </a:p>
          <a:p>
            <a:r>
              <a:rPr lang="ru-RU" sz="2600" b="1" dirty="0"/>
              <a:t>Психотерапевтические, лечат душу, раскрывают глубокий смысл событий.</a:t>
            </a:r>
          </a:p>
          <a:p>
            <a:r>
              <a:rPr lang="ru-RU" sz="2600" b="1" dirty="0"/>
              <a:t>Медитативные, создаются для накопления положительного образного опыта, снятия психоэмоционального напряжения.</a:t>
            </a:r>
          </a:p>
          <a:p>
            <a:endParaRPr lang="ru-RU" dirty="0"/>
          </a:p>
        </p:txBody>
      </p:sp>
    </p:spTree>
    <p:extLst>
      <p:ext uri="{BB962C8B-B14F-4D97-AF65-F5344CB8AC3E}">
        <p14:creationId xmlns:p14="http://schemas.microsoft.com/office/powerpoint/2010/main" val="256425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403648" y="332657"/>
            <a:ext cx="6912768" cy="1584176"/>
          </a:xfrm>
        </p:spPr>
        <p:txBody>
          <a:bodyPr>
            <a:normAutofit fontScale="70000" lnSpcReduction="20000"/>
          </a:bodyPr>
          <a:lstStyle/>
          <a:p>
            <a:pPr marL="0" indent="0" algn="ctr">
              <a:buNone/>
            </a:pPr>
            <a:r>
              <a:rPr lang="ru-RU" sz="4500" b="1" dirty="0">
                <a:solidFill>
                  <a:srgbClr val="FF0000"/>
                </a:solidFill>
              </a:rPr>
              <a:t>Методы </a:t>
            </a:r>
            <a:r>
              <a:rPr lang="ru-RU" sz="4500" b="1" dirty="0" err="1">
                <a:solidFill>
                  <a:srgbClr val="FF0000"/>
                </a:solidFill>
              </a:rPr>
              <a:t>сказкотерапии</a:t>
            </a:r>
            <a:r>
              <a:rPr lang="ru-RU" sz="4500" b="1" dirty="0">
                <a:solidFill>
                  <a:srgbClr val="FF0000"/>
                </a:solidFill>
              </a:rPr>
              <a:t>:</a:t>
            </a:r>
          </a:p>
          <a:p>
            <a:pPr marL="0" indent="0" algn="ctr">
              <a:buNone/>
            </a:pPr>
            <a:r>
              <a:rPr lang="ru-RU" b="1" dirty="0" err="1">
                <a:solidFill>
                  <a:srgbClr val="7030A0"/>
                </a:solidFill>
              </a:rPr>
              <a:t>Сказкотерапевтическая</a:t>
            </a:r>
            <a:r>
              <a:rPr lang="ru-RU" b="1" dirty="0">
                <a:solidFill>
                  <a:srgbClr val="7030A0"/>
                </a:solidFill>
              </a:rPr>
              <a:t> диагностика </a:t>
            </a:r>
          </a:p>
          <a:p>
            <a:pPr marL="0" indent="0" algn="ctr">
              <a:buNone/>
            </a:pPr>
            <a:r>
              <a:rPr lang="ru-RU" b="1" dirty="0">
                <a:solidFill>
                  <a:srgbClr val="7030A0"/>
                </a:solidFill>
              </a:rPr>
              <a:t>Решение сказочных задач</a:t>
            </a:r>
          </a:p>
          <a:p>
            <a:pPr marL="0" indent="0" algn="ctr">
              <a:buNone/>
            </a:pPr>
            <a:r>
              <a:rPr lang="ru-RU" b="1" dirty="0">
                <a:solidFill>
                  <a:srgbClr val="7030A0"/>
                </a:solidFill>
              </a:rPr>
              <a:t>Сочинение сказки</a:t>
            </a:r>
          </a:p>
          <a:p>
            <a:endParaRPr lang="ru-RU" dirty="0"/>
          </a:p>
        </p:txBody>
      </p:sp>
      <p:pic>
        <p:nvPicPr>
          <p:cNvPr id="4098" name="Picture 2" descr="C:\Users\User\Desktop\проект\1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916831"/>
            <a:ext cx="3186665" cy="3893143"/>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User\Desktop\подготовительная группа\фотографии\IMG-20201101-WA00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1916831"/>
            <a:ext cx="3240360" cy="3893144"/>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58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ser\Desktop\педсовет\a04c70f480ff.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26606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691680" y="1196752"/>
            <a:ext cx="5616624" cy="576064"/>
          </a:xfrm>
        </p:spPr>
        <p:txBody>
          <a:bodyPr>
            <a:normAutofit lnSpcReduction="10000"/>
          </a:bodyPr>
          <a:lstStyle/>
          <a:p>
            <a:pPr marL="0" indent="0">
              <a:buNone/>
            </a:pPr>
            <a:r>
              <a:rPr lang="ru-RU" b="1" dirty="0">
                <a:solidFill>
                  <a:srgbClr val="7030A0"/>
                </a:solidFill>
              </a:rPr>
              <a:t>Чтение, рассказывание сказки</a:t>
            </a:r>
          </a:p>
          <a:p>
            <a:pPr marL="0" indent="0">
              <a:buNone/>
            </a:pPr>
            <a:endParaRPr lang="ru-RU"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1772816"/>
            <a:ext cx="2895178" cy="360000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descr="C:\Users\User\Desktop\проект\image (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4254" y="1772816"/>
            <a:ext cx="2902268" cy="360000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8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педсовет\1614791459_195-p-fon-dlya-vospitatelya-detskogo-sada-2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14" y="0"/>
            <a:ext cx="91281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457200" y="620689"/>
            <a:ext cx="8229600" cy="720080"/>
          </a:xfrm>
        </p:spPr>
        <p:txBody>
          <a:bodyPr>
            <a:normAutofit/>
          </a:bodyPr>
          <a:lstStyle/>
          <a:p>
            <a:pPr marL="0" indent="0" algn="ctr">
              <a:buNone/>
            </a:pPr>
            <a:r>
              <a:rPr lang="ru-RU" b="1" dirty="0">
                <a:solidFill>
                  <a:srgbClr val="7030A0"/>
                </a:solidFill>
              </a:rPr>
              <a:t>Показ игрушек, иллюстраций, картинок.</a:t>
            </a:r>
          </a:p>
          <a:p>
            <a:pPr marL="0" indent="0">
              <a:buNone/>
            </a:pPr>
            <a:endParaRPr lang="ru-RU" dirty="0"/>
          </a:p>
        </p:txBody>
      </p:sp>
      <p:pic>
        <p:nvPicPr>
          <p:cNvPr id="2050" name="Picture 2" descr="C:\Users\User\Desktop\проект\i (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510" y="1988840"/>
            <a:ext cx="4511968" cy="360000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User\Desktop\проект\i (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268760"/>
            <a:ext cx="3168352" cy="360000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84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980728"/>
            <a:ext cx="7931224" cy="436910"/>
          </a:xfrm>
        </p:spPr>
        <p:txBody>
          <a:bodyPr>
            <a:normAutofit fontScale="90000"/>
          </a:bodyPr>
          <a:lstStyle/>
          <a:p>
            <a:r>
              <a:rPr lang="ru-RU" sz="3600" b="1" dirty="0" err="1">
                <a:solidFill>
                  <a:srgbClr val="FF0000"/>
                </a:solidFill>
              </a:rPr>
              <a:t>Сказкотерапевтическая</a:t>
            </a:r>
            <a:r>
              <a:rPr lang="ru-RU" sz="3600" b="1" dirty="0">
                <a:solidFill>
                  <a:srgbClr val="FF0000"/>
                </a:solidFill>
              </a:rPr>
              <a:t> диагностика</a:t>
            </a:r>
            <a:br>
              <a:rPr lang="ru-RU" b="1" dirty="0">
                <a:solidFill>
                  <a:srgbClr val="FF0000"/>
                </a:solidFill>
              </a:rPr>
            </a:br>
            <a:endParaRPr lang="ru-RU" b="1" dirty="0">
              <a:solidFill>
                <a:srgbClr val="FF0000"/>
              </a:solidFill>
            </a:endParaRPr>
          </a:p>
        </p:txBody>
      </p:sp>
      <p:pic>
        <p:nvPicPr>
          <p:cNvPr id="11266" name="Picture 2" descr="C:\Users\User\Desktop\педсовет\1526896003_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520" y="0"/>
            <a:ext cx="920489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1"/>
          </p:nvPr>
        </p:nvSpPr>
        <p:spPr>
          <a:xfrm>
            <a:off x="1331640" y="332657"/>
            <a:ext cx="5976664" cy="720079"/>
          </a:xfrm>
        </p:spPr>
        <p:txBody>
          <a:bodyPr>
            <a:normAutofit/>
          </a:bodyPr>
          <a:lstStyle/>
          <a:p>
            <a:pPr marL="0" indent="0" algn="ctr">
              <a:buNone/>
            </a:pPr>
            <a:r>
              <a:rPr lang="ru-RU" b="1" dirty="0">
                <a:solidFill>
                  <a:srgbClr val="7030A0"/>
                </a:solidFill>
              </a:rPr>
              <a:t>Дидактические игры</a:t>
            </a:r>
          </a:p>
          <a:p>
            <a:endParaRPr lang="ru-RU" dirty="0"/>
          </a:p>
        </p:txBody>
      </p:sp>
      <p:pic>
        <p:nvPicPr>
          <p:cNvPr id="3074" name="Picture 2" descr="C:\Users\User\Desktop\проект\1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1240673"/>
            <a:ext cx="3096344" cy="4376654"/>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User\Desktop\проект\1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9952" y="1152831"/>
            <a:ext cx="3007482" cy="4464496"/>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979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366</Words>
  <Application>Microsoft Office PowerPoint</Application>
  <PresentationFormat>Экран (4:3)</PresentationFormat>
  <Paragraphs>36</Paragraphs>
  <Slides>14</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Wingdings</vt:lpstr>
      <vt:lpstr>Тема Office</vt:lpstr>
      <vt:lpstr>      Сказкотерапия  как одна из технологий здоровьесбережения в ДОУ</vt:lpstr>
      <vt:lpstr>                                       Здоровьесберегающие                  педагогические технологии  Технологии сохранения и стимулирования здоровья                                                                (ритмопластика, динамические паузы, подвижные и спортивные игры, релаксация, пальчиковая гимнастика, гимнастика для глаз, дыхательная гимнастика, игровая оздоровительная гимнастика). Технологии обучения здорового образа жизни (утренняя гимнастика, физкультурные занятия, самомассаж, активный отдых, физкультурный досуг, физкультурный праздник, музыкальный досуг, «День здоровья», точечный массаж). Технологии коррекционные (сказкотерапия,  артикуляционная гимнастика, психогимнастика, фонетическая ритмика, цветотерапия, арттерапия).     </vt:lpstr>
      <vt:lpstr>Актуальность  </vt:lpstr>
      <vt:lpstr>Презентация PowerPoint</vt:lpstr>
      <vt:lpstr>Презентация PowerPoint</vt:lpstr>
      <vt:lpstr>Презентация PowerPoint</vt:lpstr>
      <vt:lpstr>Презентация PowerPoint</vt:lpstr>
      <vt:lpstr>Презентация PowerPoint</vt:lpstr>
      <vt:lpstr>Сказкотерапевтическая диагностика </vt:lpstr>
      <vt:lpstr>Презентация PowerPoint</vt:lpstr>
      <vt:lpstr>Изготовление кукол, масок, атрибутов, декораций.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www</cp:lastModifiedBy>
  <cp:revision>20</cp:revision>
  <dcterms:created xsi:type="dcterms:W3CDTF">2021-12-13T04:25:35Z</dcterms:created>
  <dcterms:modified xsi:type="dcterms:W3CDTF">2021-12-22T21:05:19Z</dcterms:modified>
</cp:coreProperties>
</file>